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87" r:id="rId3"/>
    <p:sldId id="288" r:id="rId4"/>
    <p:sldId id="289" r:id="rId5"/>
    <p:sldId id="291" r:id="rId6"/>
    <p:sldId id="292" r:id="rId7"/>
    <p:sldId id="293" r:id="rId8"/>
    <p:sldId id="295" r:id="rId9"/>
    <p:sldId id="297" r:id="rId10"/>
    <p:sldId id="298" r:id="rId11"/>
    <p:sldId id="300" r:id="rId12"/>
    <p:sldId id="301" r:id="rId13"/>
    <p:sldId id="296" r:id="rId14"/>
    <p:sldId id="299" r:id="rId15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2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3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6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9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7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3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texdesigns.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52400"/>
            <a:ext cx="11430000" cy="6400800"/>
            <a:chOff x="0" y="0"/>
            <a:chExt cx="121888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825" cy="6858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object 4"/>
            <p:cNvSpPr/>
            <p:nvPr/>
          </p:nvSpPr>
          <p:spPr>
            <a:xfrm>
              <a:off x="761" y="761"/>
              <a:ext cx="12187555" cy="6856730"/>
            </a:xfrm>
            <a:custGeom>
              <a:avLst/>
              <a:gdLst/>
              <a:ahLst/>
              <a:cxnLst/>
              <a:rect l="l" t="t" r="r" b="b"/>
              <a:pathLst>
                <a:path w="12187555" h="6856730">
                  <a:moveTo>
                    <a:pt x="0" y="0"/>
                  </a:moveTo>
                  <a:lnTo>
                    <a:pt x="12187301" y="0"/>
                  </a:lnTo>
                  <a:lnTo>
                    <a:pt x="12187301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2">
            <a:extLst>
              <a:ext uri="{FF2B5EF4-FFF2-40B4-BE49-F238E27FC236}">
                <a16:creationId xmlns:a16="http://schemas.microsoft.com/office/drawing/2014/main" id="{6B857CDA-5216-4DE7-9F38-9FA5BE510C6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6533" y="1321443"/>
            <a:ext cx="2295937" cy="2250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60CF4BD2-A448-4A40-9045-BF97460369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4552" y="3657600"/>
            <a:ext cx="2395418" cy="2320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7240A4F6-C706-491F-87E6-4EC29B44D31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4552" y="1354957"/>
            <a:ext cx="2395418" cy="2222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F410946B-4CF7-437C-8C56-2CE79D5742D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9677" y="1321443"/>
            <a:ext cx="2096292" cy="2250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object 6">
            <a:extLst>
              <a:ext uri="{FF2B5EF4-FFF2-40B4-BE49-F238E27FC236}">
                <a16:creationId xmlns:a16="http://schemas.microsoft.com/office/drawing/2014/main" id="{EDF2A467-10CE-44DC-9F96-A014146CA7B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9677" y="3691131"/>
            <a:ext cx="2096292" cy="2292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object 7">
            <a:extLst>
              <a:ext uri="{FF2B5EF4-FFF2-40B4-BE49-F238E27FC236}">
                <a16:creationId xmlns:a16="http://schemas.microsoft.com/office/drawing/2014/main" id="{A36181E4-07EB-412C-8315-1E73CD0F5E3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52149" y="3691128"/>
            <a:ext cx="2295937" cy="2292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object 8">
            <a:extLst>
              <a:ext uri="{FF2B5EF4-FFF2-40B4-BE49-F238E27FC236}">
                <a16:creationId xmlns:a16="http://schemas.microsoft.com/office/drawing/2014/main" id="{2C0FB702-B7F4-4C9B-AFD9-BEF06CC006F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0589" y="3657600"/>
            <a:ext cx="2632188" cy="2292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object 9">
            <a:extLst>
              <a:ext uri="{FF2B5EF4-FFF2-40B4-BE49-F238E27FC236}">
                <a16:creationId xmlns:a16="http://schemas.microsoft.com/office/drawing/2014/main" id="{871D17D1-8D71-407E-9E94-948F5516ECA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60580" y="1379359"/>
            <a:ext cx="2698020" cy="22020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B9B1BC13-3894-49B4-83BB-E3F171FD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160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B9B1BC13-3894-49B4-83BB-E3F171FD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2BFBC1-AA52-C7FB-4723-940D2F52D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43" y="1098010"/>
            <a:ext cx="3383780" cy="2394664"/>
          </a:xfrm>
          <a:prstGeom prst="snip2DiagRect">
            <a:avLst>
              <a:gd name="adj1" fmla="val 2143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6480A-85A0-25A6-114C-45264EB86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17" y="990600"/>
            <a:ext cx="1982129" cy="2974356"/>
          </a:xfrm>
          <a:prstGeom prst="snip2DiagRect">
            <a:avLst>
              <a:gd name="adj1" fmla="val 2589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C7370-F080-7431-BCA7-9CD119ACA9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3593400" cy="2695051"/>
          </a:xfrm>
          <a:prstGeom prst="snip2DiagRect">
            <a:avLst>
              <a:gd name="adj1" fmla="val 2319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C75B7-2D39-58F4-A488-15E88FC6A2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20" y="4781861"/>
            <a:ext cx="4257180" cy="1919057"/>
          </a:xfrm>
          <a:prstGeom prst="snip2DiagRect">
            <a:avLst>
              <a:gd name="adj1" fmla="val 2285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AFAD87-AE76-AF08-E9FF-32B29EFFE8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09897"/>
            <a:ext cx="4257180" cy="1919057"/>
          </a:xfrm>
          <a:prstGeom prst="snip2DiagRect">
            <a:avLst>
              <a:gd name="adj1" fmla="val 2139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669EC6-C7C7-17E1-B4F2-21085EA232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23" y="198093"/>
            <a:ext cx="4257180" cy="2394664"/>
          </a:xfrm>
          <a:prstGeom prst="snip2DiagRect">
            <a:avLst>
              <a:gd name="adj1" fmla="val 2688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258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1C949-9E24-2501-2D54-FFB563286E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08" y="144625"/>
            <a:ext cx="2828919" cy="2550072"/>
          </a:xfrm>
          <a:prstGeom prst="snip2DiagRect">
            <a:avLst>
              <a:gd name="adj1" fmla="val 1387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0E8CFC-2468-8C76-8B90-0C47C482A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91" y="304800"/>
            <a:ext cx="3085658" cy="2520525"/>
          </a:xfrm>
          <a:prstGeom prst="snip2DiagRect">
            <a:avLst>
              <a:gd name="adj1" fmla="val 1369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A895E2-AE9F-21D2-7BD3-74A4450D9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30" y="3094128"/>
            <a:ext cx="2667001" cy="3132688"/>
          </a:xfrm>
          <a:prstGeom prst="snip2DiagRect">
            <a:avLst>
              <a:gd name="adj1" fmla="val 1364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EA8F1B-91B6-3378-2AEE-91821C1CA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49" y="3146496"/>
            <a:ext cx="3156479" cy="3067879"/>
          </a:xfrm>
          <a:prstGeom prst="snip2DiagRect">
            <a:avLst>
              <a:gd name="adj1" fmla="val 9620"/>
              <a:gd name="adj2" fmla="val 130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FF147E-A07A-0BA6-BD08-D725FA3CC1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78" y="2999792"/>
            <a:ext cx="3086100" cy="3361288"/>
          </a:xfrm>
          <a:prstGeom prst="snip2DiagRect">
            <a:avLst>
              <a:gd name="adj1" fmla="val 1852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C18312-7E9B-34E6-6206-F39DE22A4D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378" y="101176"/>
            <a:ext cx="3123422" cy="2571750"/>
          </a:xfrm>
          <a:prstGeom prst="snip2DiagRect">
            <a:avLst>
              <a:gd name="adj1" fmla="val 2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903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0"/>
            <a:ext cx="106332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mbria" pitchFamily="18" charset="0"/>
              </a:rPr>
              <a:t>“Nothing can be reasonable or beautiful unless its made by 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mbria" pitchFamily="18" charset="0"/>
              </a:rPr>
              <a:t>One central idea, and the idea sets every detail.</a:t>
            </a: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mbria" pitchFamily="18" charset="0"/>
              </a:rPr>
              <a:t>Allow us to set yours”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2438399" cy="58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0A1CC9-E47B-40DA-8E9F-8883351C5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55" y="3276600"/>
            <a:ext cx="8678446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914400"/>
            <a:ext cx="2789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u="sng" dirty="0">
                <a:solidFill>
                  <a:srgbClr val="002060"/>
                </a:solidFill>
                <a:latin typeface="Cambria" pitchFamily="18" charset="0"/>
              </a:rPr>
              <a:t>CONTACT US :-</a:t>
            </a:r>
            <a:r>
              <a:rPr lang="en-US" sz="30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2438399" cy="58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276600" y="1447800"/>
            <a:ext cx="576042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OTEX</a:t>
            </a:r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 DESIGNS LLP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2600" y="2133600"/>
            <a:ext cx="904177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PLOT NO. 36 &amp; 37, PANCHSHEEL INDUSTRIAL AREA, </a:t>
            </a:r>
          </a:p>
          <a:p>
            <a:pPr algn="ctr"/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VILLAGE – KHARSUNDI, KHALAPUR, RAIGAD – 410203.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3352800"/>
            <a:ext cx="932357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PLOT NO. 3531, AMAUSI INDUSTRIAL AREA, NADARGANJ</a:t>
            </a:r>
          </a:p>
          <a:p>
            <a:pPr algn="ctr"/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SAROJINI NAGAR, LUCKNOW – 226002, UTTAR PRADESH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65940" y="4648200"/>
            <a:ext cx="89271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E-mail – </a:t>
            </a:r>
            <a:r>
              <a:rPr lang="en-US" sz="2500" b="1" dirty="0">
                <a:solidFill>
                  <a:srgbClr val="002060"/>
                </a:solidFill>
                <a:latin typeface="Cambria" pitchFamily="18" charset="0"/>
                <a:hlinkClick r:id="rId3"/>
              </a:rPr>
              <a:t>info@otexdesigns.in</a:t>
            </a: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, Contact No - +91 9967589289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4000" y="914400"/>
            <a:ext cx="9893350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Cambria" pitchFamily="18" charset="0"/>
              </a:rPr>
              <a:t>A Company is as good as the people running the show.</a:t>
            </a:r>
          </a:p>
          <a:p>
            <a:endParaRPr lang="en-US" sz="3000" b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Cambria" pitchFamily="18" charset="0"/>
              </a:rPr>
              <a:t>Team </a:t>
            </a:r>
            <a:r>
              <a:rPr lang="en-US" sz="3000" b="1" dirty="0" err="1">
                <a:solidFill>
                  <a:srgbClr val="002060"/>
                </a:solidFill>
                <a:latin typeface="Cambria" pitchFamily="18" charset="0"/>
              </a:rPr>
              <a:t>Otex</a:t>
            </a:r>
            <a:r>
              <a:rPr lang="en-US" sz="3000" b="1" dirty="0">
                <a:solidFill>
                  <a:srgbClr val="002060"/>
                </a:solidFill>
                <a:latin typeface="Cambria" pitchFamily="18" charset="0"/>
              </a:rPr>
              <a:t> is Strong with a cumulative team</a:t>
            </a:r>
          </a:p>
          <a:p>
            <a:endParaRPr lang="en-US" sz="3000" b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Cambria" pitchFamily="18" charset="0"/>
              </a:rPr>
              <a:t>Experience of 40 + Years and expertise of handing </a:t>
            </a:r>
          </a:p>
          <a:p>
            <a:endParaRPr lang="en-US" sz="3000" b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Cambria" pitchFamily="18" charset="0"/>
              </a:rPr>
              <a:t>All sizes of projects with the best brands in the country.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58AD0-E68F-48F1-85B6-4039E5B31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24731"/>
            <a:ext cx="6096000" cy="230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015314"/>
            <a:ext cx="27890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002060"/>
                </a:solidFill>
              </a:rPr>
              <a:t>Thinking OTEX :-</a:t>
            </a:r>
            <a:endParaRPr lang="en-US" sz="3000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3680" y="1600200"/>
            <a:ext cx="93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each of our project, be it interiors for residential, commercial, individual or large-scale projects,</a:t>
            </a:r>
          </a:p>
          <a:p>
            <a:r>
              <a:rPr lang="en-US" dirty="0"/>
              <a:t>Yow will find coming together of simplicity and elegance.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590800"/>
            <a:ext cx="43602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0070C0"/>
                </a:solidFill>
              </a:rPr>
              <a:t>Our four-stage approach :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3352800"/>
            <a:ext cx="2133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MEET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5200" y="3581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114800" y="33528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DESIGN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72200" y="3581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858000" y="3352800"/>
            <a:ext cx="2362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EXECUTION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067800" y="3581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677400" y="3276600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DELIVERY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133600" y="4038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43000" y="45720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take time to listen to understand your needs, desires and priorities.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4953000" y="4038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38600" y="44958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are part of our design process. It is an extension of your vision, our design and execution.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848600" y="4038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4549676"/>
            <a:ext cx="259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work closely with you towards project delivery on all parameters as per brief – be it the timeline, quality or budget. Regular reports keep you updated of the progress at every stage.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72600" y="4572000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don’t delivery just projects, we build relationships. Each project is the base for connections which lead from strength to strength.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10591800" y="4038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27B3E6AE-92E3-43AF-92F7-D710B20E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009471"/>
            <a:ext cx="37782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002060"/>
                </a:solidFill>
              </a:rPr>
              <a:t>Understanding OTEX :-</a:t>
            </a:r>
            <a:endParaRPr lang="en-US" sz="30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727537"/>
            <a:ext cx="894712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 ensure your convenience above all, we do one thing exceptionally well.</a:t>
            </a:r>
          </a:p>
          <a:p>
            <a:endParaRPr lang="en-US" dirty="0"/>
          </a:p>
          <a:p>
            <a:r>
              <a:rPr lang="en-US" dirty="0"/>
              <a:t>That one thing percolates in every little thought, design and act of ours.</a:t>
            </a:r>
          </a:p>
          <a:p>
            <a:endParaRPr lang="en-US" dirty="0"/>
          </a:p>
          <a:p>
            <a:r>
              <a:rPr lang="en-US" dirty="0"/>
              <a:t>It is the reason why we exist, why do the things we do, and why the results are what they are.</a:t>
            </a:r>
          </a:p>
          <a:p>
            <a:endParaRPr lang="en-US" dirty="0"/>
          </a:p>
          <a:p>
            <a:r>
              <a:rPr lang="en-US" dirty="0"/>
              <a:t>That one things is “understanding you”.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1796" y="4191000"/>
            <a:ext cx="137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Result :-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4453" y="4648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 interior ideas for a brave new world. Space configurations that align with maximizing your convenience today and can adapt to whatever comes next.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E560F3-8C99-4E2B-86D1-73CEFBB04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1821" y="1046202"/>
            <a:ext cx="34563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002060"/>
                </a:solidFill>
              </a:rPr>
              <a:t>In House Expertise :-</a:t>
            </a:r>
            <a:endParaRPr lang="en-US" sz="3000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1021" y="1808202"/>
            <a:ext cx="30011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DESIGNERS -</a:t>
            </a:r>
            <a:r>
              <a:rPr lang="en-US" sz="3000" b="1" dirty="0">
                <a:solidFill>
                  <a:srgbClr val="002060"/>
                </a:solidFill>
                <a:latin typeface="3ds" panose="02000503020000020004" pitchFamily="2" charset="0"/>
              </a:rPr>
              <a:t> 04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322821" y="1884402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22821" y="2570202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7221" y="2494002"/>
            <a:ext cx="48399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FURNITURE WORKERS - </a:t>
            </a:r>
            <a:r>
              <a:rPr lang="en-US" sz="3000" b="1" dirty="0">
                <a:solidFill>
                  <a:srgbClr val="002060"/>
                </a:solidFill>
                <a:latin typeface="3ds" panose="02000503020000020004" pitchFamily="2" charset="0"/>
              </a:rPr>
              <a:t>46</a:t>
            </a:r>
            <a:endParaRPr lang="en-US" sz="3000" dirty="0">
              <a:solidFill>
                <a:srgbClr val="002060"/>
              </a:solidFill>
              <a:latin typeface="3ds" panose="02000503020000020004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322821" y="3332202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7221" y="3256002"/>
            <a:ext cx="17011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MEP - </a:t>
            </a:r>
            <a:r>
              <a:rPr lang="en-US" sz="3000" b="1" dirty="0">
                <a:solidFill>
                  <a:srgbClr val="002060"/>
                </a:solidFill>
                <a:latin typeface="3ds" panose="02000503020000020004" pitchFamily="2" charset="0"/>
              </a:rPr>
              <a:t>16</a:t>
            </a:r>
            <a:endParaRPr lang="en-US" sz="3000" dirty="0">
              <a:solidFill>
                <a:srgbClr val="002060"/>
              </a:solidFill>
              <a:latin typeface="3ds" panose="02000503020000020004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22821" y="4094202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37221" y="4018002"/>
            <a:ext cx="37732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CIVIL &amp; GYPSUM - </a:t>
            </a:r>
            <a:r>
              <a:rPr lang="en-US" sz="3000" b="1" dirty="0">
                <a:solidFill>
                  <a:srgbClr val="002060"/>
                </a:solidFill>
                <a:latin typeface="3ds" panose="02000503020000020004" pitchFamily="2" charset="0"/>
              </a:rPr>
              <a:t>30</a:t>
            </a:r>
            <a:endParaRPr lang="en-US" sz="3000" dirty="0">
              <a:solidFill>
                <a:srgbClr val="002060"/>
              </a:solidFill>
              <a:latin typeface="3ds" panose="02000503020000020004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322821" y="4780002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7221" y="4703802"/>
            <a:ext cx="26392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PAINTING - </a:t>
            </a:r>
            <a:r>
              <a:rPr lang="en-US" sz="3000" b="1" dirty="0">
                <a:solidFill>
                  <a:srgbClr val="002060"/>
                </a:solidFill>
                <a:latin typeface="3ds" panose="02000503020000020004" pitchFamily="2" charset="0"/>
              </a:rPr>
              <a:t>12</a:t>
            </a:r>
            <a:endParaRPr lang="en-US" sz="3000" dirty="0">
              <a:solidFill>
                <a:srgbClr val="002060"/>
              </a:solidFill>
              <a:latin typeface="3ds" panose="02000503020000020004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322821" y="5389602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37221" y="5313402"/>
            <a:ext cx="46387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PROJECT EXECUTION - </a:t>
            </a:r>
            <a:r>
              <a:rPr lang="en-US" sz="3000" b="1" dirty="0">
                <a:solidFill>
                  <a:srgbClr val="002060"/>
                </a:solidFill>
                <a:latin typeface="3ds" panose="02000503020000020004" pitchFamily="2" charset="0"/>
              </a:rPr>
              <a:t>08</a:t>
            </a:r>
            <a:endParaRPr lang="en-US" sz="3000" dirty="0">
              <a:solidFill>
                <a:srgbClr val="002060"/>
              </a:solidFill>
              <a:latin typeface="3ds" panose="02000503020000020004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322821" y="6151602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13421" y="5999202"/>
            <a:ext cx="36792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PROCUREMENT - </a:t>
            </a:r>
            <a:r>
              <a:rPr lang="en-US" sz="3000" b="1" dirty="0">
                <a:solidFill>
                  <a:srgbClr val="002060"/>
                </a:solidFill>
                <a:latin typeface="3ds" panose="02000503020000020004" pitchFamily="2" charset="0"/>
              </a:rPr>
              <a:t>02</a:t>
            </a:r>
            <a:endParaRPr lang="en-US" sz="3000" dirty="0">
              <a:solidFill>
                <a:srgbClr val="002060"/>
              </a:solidFill>
              <a:latin typeface="3ds" panose="02000503020000020004" pitchFamily="2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AD9BB79-881C-48F6-86A1-DB5B8A14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0964" y="1106269"/>
            <a:ext cx="304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002060"/>
                </a:solidFill>
              </a:rPr>
              <a:t>Delivering OTEX :-</a:t>
            </a:r>
            <a:endParaRPr lang="en-US" sz="30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964" y="1792069"/>
            <a:ext cx="27137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THE CAPABILITY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164" y="2477869"/>
            <a:ext cx="951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 adhere to timely execution, a high standard of proficiency, good quality in design and superior</a:t>
            </a:r>
          </a:p>
          <a:p>
            <a:r>
              <a:rPr lang="en-US" b="1" dirty="0"/>
              <a:t>Construction in all our projects.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29564" y="339226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15364" y="3163669"/>
            <a:ext cx="8138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Design-Build and Turnkey interior contracting services with a single point of contact.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29564" y="369706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15364" y="3544669"/>
            <a:ext cx="8341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Cumulative experience of 40+ years of the leaders along with their varied strengths in</a:t>
            </a:r>
          </a:p>
          <a:p>
            <a:r>
              <a:rPr lang="en-US" b="1" dirty="0"/>
              <a:t> handling medium and large-scale projects.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29564" y="453526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15364" y="4230469"/>
            <a:ext cx="903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 fully capable in-house Architects, MEP Consultants and Interior Designers team, facilitating</a:t>
            </a:r>
          </a:p>
          <a:p>
            <a:r>
              <a:rPr lang="en-US" b="1" dirty="0"/>
              <a:t>Individually assigned teams.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29564" y="514486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15364" y="4916269"/>
            <a:ext cx="5006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In-house readily available </a:t>
            </a:r>
            <a:r>
              <a:rPr lang="en-US" b="1" dirty="0" err="1"/>
              <a:t>labour</a:t>
            </a:r>
            <a:r>
              <a:rPr lang="en-US" b="1" dirty="0"/>
              <a:t> force at all times.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29564" y="567826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15364" y="5373469"/>
            <a:ext cx="9243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Specialization in creation of spaces which create an emotional and spiritual experience leading </a:t>
            </a:r>
          </a:p>
          <a:p>
            <a:r>
              <a:rPr lang="en-US" b="1" dirty="0"/>
              <a:t>To a consistent positive vibe in productivity.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54249D8-9689-4DB2-A403-842E70CF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5853" y="1230868"/>
            <a:ext cx="44521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002060"/>
                </a:solidFill>
              </a:rPr>
              <a:t>A process which involves :-</a:t>
            </a:r>
            <a:endParaRPr lang="en-US" sz="30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2053" y="1992868"/>
            <a:ext cx="9827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 Initial Consultation – </a:t>
            </a:r>
            <a:r>
              <a:rPr lang="en-US" dirty="0"/>
              <a:t>Meeting, brainstorming &amp; agreeing on overall concepts timelines &amp; execution</a:t>
            </a:r>
          </a:p>
          <a:p>
            <a:r>
              <a:rPr lang="en-US" dirty="0"/>
              <a:t>     details.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2053" y="2678668"/>
            <a:ext cx="595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2. Concept &amp; Design – </a:t>
            </a:r>
            <a:r>
              <a:rPr lang="en-US" dirty="0"/>
              <a:t>Integrating your vision through design.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2053" y="3288268"/>
            <a:ext cx="968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3. Execution &amp; Implementation – </a:t>
            </a:r>
            <a:r>
              <a:rPr lang="en-US" dirty="0"/>
              <a:t>Strategically constructing to ensure visions &amp; plans become reality.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2053" y="3897868"/>
            <a:ext cx="733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4. Project Management – </a:t>
            </a:r>
            <a:r>
              <a:rPr lang="en-US" dirty="0"/>
              <a:t>Overseeing collaboration to achieve project goals.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2053" y="4583668"/>
            <a:ext cx="7780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5. Project Close-up &amp; Handover – </a:t>
            </a:r>
            <a:r>
              <a:rPr lang="en-US" dirty="0"/>
              <a:t>Bringing it all together for a smooth transition.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2053" y="5269468"/>
            <a:ext cx="882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6. Follow up &amp; Evaluation – </a:t>
            </a:r>
            <a:r>
              <a:rPr lang="en-US" dirty="0"/>
              <a:t>Walking the client through post-creation utility &amp; maintenance.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8D4921B-3F9C-4FF3-943F-6FDDE950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7433" y="1182469"/>
            <a:ext cx="3040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>
                <a:solidFill>
                  <a:srgbClr val="002060"/>
                </a:solidFill>
              </a:rPr>
              <a:t>Delivering OTEX :-</a:t>
            </a:r>
            <a:endParaRPr lang="en-US" sz="3000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7433" y="1868269"/>
            <a:ext cx="23187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THE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3633" y="2554069"/>
            <a:ext cx="9369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Thanks to our clearly defined processes, our clients enjoy the following advantages all over India.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16033" y="346846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01833" y="3239869"/>
            <a:ext cx="8455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 have streamlined project operations, creating efficiencies to ensure each project is </a:t>
            </a:r>
          </a:p>
          <a:p>
            <a:r>
              <a:rPr lang="en-US" b="1" dirty="0"/>
              <a:t>Delivering to the brief, on time and budget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16033" y="461146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301833" y="4306669"/>
            <a:ext cx="904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We have constant access to local execution teams. They are guided by our Project Trams who</a:t>
            </a:r>
          </a:p>
          <a:p>
            <a:r>
              <a:rPr lang="en-US" b="1" dirty="0"/>
              <a:t>Are in touch with the client throughout the lifecycle of the project.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16033" y="522106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01833" y="4992469"/>
            <a:ext cx="623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 single-point team lead makes it easy for clients to coordinate.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16033" y="5754469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01833" y="5449669"/>
            <a:ext cx="9432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Our safe and healthy workspaces, top-of-the-line equipment and adherence to safety procedures</a:t>
            </a:r>
          </a:p>
          <a:p>
            <a:r>
              <a:rPr lang="en-US" b="1" dirty="0"/>
              <a:t>Are in line with safety, Health and Environment Standards.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01CC3A2-A490-45AB-B36E-2201D635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EA5F5677-D6B3-4A06-860C-3C37B1EB888F}"/>
              </a:ext>
            </a:extLst>
          </p:cNvPr>
          <p:cNvPicPr/>
          <p:nvPr/>
        </p:nvPicPr>
        <p:blipFill rotWithShape="1">
          <a:blip r:embed="rId2" cstate="print"/>
          <a:srcRect b="19614"/>
          <a:stretch/>
        </p:blipFill>
        <p:spPr>
          <a:xfrm>
            <a:off x="1828800" y="990600"/>
            <a:ext cx="9843515" cy="534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BCBE40-5FFA-493E-BA1E-70C681ACF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"/>
            <a:ext cx="2830277" cy="682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274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1583</TotalTime>
  <Words>704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3ds</vt:lpstr>
      <vt:lpstr>Arial</vt:lpstr>
      <vt:lpstr>Cambria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NISAR</dc:creator>
  <cp:lastModifiedBy>sanjay giri</cp:lastModifiedBy>
  <cp:revision>35</cp:revision>
  <dcterms:created xsi:type="dcterms:W3CDTF">2021-12-23T06:31:51Z</dcterms:created>
  <dcterms:modified xsi:type="dcterms:W3CDTF">2023-04-07T08:25:41Z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2021-10-09T00:00:00Z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2021-12-23T00:00:00Z</vt:filetime>
  </property>
</Properties>
</file>